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400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nconsolata" pitchFamily="1" charset="0"/>
      <p:regular r:id="rId12"/>
    </p:embeddedFont>
    <p:embeddedFont>
      <p:font typeface="Montserrat Black" panose="00000A00000000000000" pitchFamily="2" charset="0"/>
      <p:regular r:id="rId13"/>
      <p:bold r:id="rId14"/>
    </p:embeddedFont>
    <p:embeddedFont>
      <p:font typeface="Montserrat Light" panose="00000400000000000000" pitchFamily="2" charset="0"/>
      <p:regular r:id="rId15"/>
      <p: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8094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52741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89209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98623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5066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15290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89651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70176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73612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9339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8302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6041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95441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4023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16092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9603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45326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37762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03024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44371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11/6/2025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61518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11/6/2025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109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0" r:id="rId1"/>
    <p:sldLayoutId id="2147484011" r:id="rId2"/>
    <p:sldLayoutId id="2147484012" r:id="rId3"/>
    <p:sldLayoutId id="2147484013" r:id="rId4"/>
    <p:sldLayoutId id="2147484014" r:id="rId5"/>
    <p:sldLayoutId id="2147484015" r:id="rId6"/>
    <p:sldLayoutId id="2147484016" r:id="rId7"/>
    <p:sldLayoutId id="2147484017" r:id="rId8"/>
    <p:sldLayoutId id="2147484018" r:id="rId9"/>
    <p:sldLayoutId id="2147484019" r:id="rId10"/>
    <p:sldLayoutId id="2147484020" r:id="rId11"/>
    <p:sldLayoutId id="2147484021" r:id="rId12"/>
    <p:sldLayoutId id="2147484022" r:id="rId13"/>
    <p:sldLayoutId id="2147484023" r:id="rId14"/>
    <p:sldLayoutId id="2147484024" r:id="rId15"/>
    <p:sldLayoutId id="2147484025" r:id="rId16"/>
    <p:sldLayoutId id="2147484026" r:id="rId17"/>
    <p:sldLayoutId id="2147484027" r:id="rId18"/>
    <p:sldLayoutId id="2147484028" r:id="rId19"/>
    <p:sldLayoutId id="2147484029" r:id="rId20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97873"/>
            <a:ext cx="7556421" cy="1951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Athlete Performance Tracking System</a:t>
            </a:r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 comprehensive web-based platform delivering real-time performance analytics for cricket and football athletes through intelligent data processing and interactive visualization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3371"/>
            <a:ext cx="77563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The Challenge &amp; Solution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29126"/>
            <a:ext cx="3402330" cy="432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❌</a:t>
            </a: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The Problem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188851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Sports teams struggle with fragmented athlete data across multiple systems. Performance metrics, injury histories, and fitness levels exist in isolated databases, making comprehensive player evaluation time-consuming and error-prone.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074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Manual data aggregation delays decisions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6496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Inconsistent rating methodologies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0918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 real-time performance insights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5340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Cross-sport comparison impossible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2529126"/>
            <a:ext cx="3402330" cy="432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✅</a:t>
            </a: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Our Solution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599521" y="3188851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 unified performance tracking system that automatically aggregates multi-sport data, calculates intelligent ratings, and delivers insights through an intuitive interface powered by modern web technologies.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84453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Automated rating calculations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28673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Real-time filtering and search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72893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Visual performance comparisons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61711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Multi-sport architecture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1616" y="610195"/>
            <a:ext cx="6189226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System Architecture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261616" y="1634490"/>
            <a:ext cx="7593568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 modern three-tier architecture built on industry-standard technologies, ensuring scalability, maintainability, and optimal performance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61616" y="2946559"/>
            <a:ext cx="22145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6261616" y="3292554"/>
            <a:ext cx="3686056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7" name="Text 4"/>
          <p:cNvSpPr/>
          <p:nvPr/>
        </p:nvSpPr>
        <p:spPr>
          <a:xfrm>
            <a:off x="6261616" y="3464243"/>
            <a:ext cx="2857143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Presentation Layer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6261616" y="3810003"/>
            <a:ext cx="3686056" cy="1516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React 18.2.0 + Recharts on port 3001 - Interactive UI with live filtering, animated charts, and responsive design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0169128" y="2946559"/>
            <a:ext cx="22145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0169128" y="3292554"/>
            <a:ext cx="3686056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1" name="Text 8"/>
          <p:cNvSpPr/>
          <p:nvPr/>
        </p:nvSpPr>
        <p:spPr>
          <a:xfrm>
            <a:off x="10169128" y="3464243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Application Layer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169128" y="3943112"/>
            <a:ext cx="3686056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Node.js + Express.js REST API on port 5000 - Handles requests, executes business logic, calculates ratings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6261616" y="5747980"/>
            <a:ext cx="22145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6261616" y="6093976"/>
            <a:ext cx="7593568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5" name="Text 12"/>
          <p:cNvSpPr/>
          <p:nvPr/>
        </p:nvSpPr>
        <p:spPr>
          <a:xfrm>
            <a:off x="6261616" y="6265664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Layer</a:t>
            </a:r>
            <a:endParaRPr lang="en-US" sz="2150" dirty="0"/>
          </a:p>
        </p:txBody>
      </p:sp>
      <p:sp>
        <p:nvSpPr>
          <p:cNvPr id="16" name="Text 13"/>
          <p:cNvSpPr/>
          <p:nvPr/>
        </p:nvSpPr>
        <p:spPr>
          <a:xfrm>
            <a:off x="6261616" y="6744532"/>
            <a:ext cx="8368784" cy="1417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PostgreSQL databases - Separate schemas for cricket and football with 560+ athletes and 1,400+ performance records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8752" y="715089"/>
            <a:ext cx="3882747" cy="436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Frontend Excellence</a:t>
            </a:r>
            <a:endParaRPr lang="en-US" sz="2700" dirty="0"/>
          </a:p>
        </p:txBody>
      </p:sp>
      <p:sp>
        <p:nvSpPr>
          <p:cNvPr id="4" name="Shape 1"/>
          <p:cNvSpPr/>
          <p:nvPr/>
        </p:nvSpPr>
        <p:spPr>
          <a:xfrm>
            <a:off x="488752" y="1360884"/>
            <a:ext cx="8166497" cy="1601272"/>
          </a:xfrm>
          <a:prstGeom prst="roundRect">
            <a:avLst>
              <a:gd name="adj" fmla="val 57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270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635913" y="1508046"/>
            <a:ext cx="418862" cy="418862"/>
          </a:xfrm>
          <a:prstGeom prst="roundRect">
            <a:avLst>
              <a:gd name="adj" fmla="val 21828396"/>
            </a:avLst>
          </a:prstGeom>
          <a:solidFill>
            <a:srgbClr val="151617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1046" y="1623179"/>
            <a:ext cx="188476" cy="1884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5913" y="2066449"/>
            <a:ext cx="2005251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Smart Search &amp; Filter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635913" y="2368272"/>
            <a:ext cx="7872174" cy="446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Real-time player search with instant results, multi-criteria filtering by position, fitness level, and performance metrics</a:t>
            </a:r>
            <a:endParaRPr lang="en-US" sz="1050" dirty="0"/>
          </a:p>
        </p:txBody>
      </p:sp>
      <p:sp>
        <p:nvSpPr>
          <p:cNvPr id="9" name="Shape 5"/>
          <p:cNvSpPr/>
          <p:nvPr/>
        </p:nvSpPr>
        <p:spPr>
          <a:xfrm>
            <a:off x="488752" y="3101697"/>
            <a:ext cx="8166497" cy="1377910"/>
          </a:xfrm>
          <a:prstGeom prst="roundRect">
            <a:avLst>
              <a:gd name="adj" fmla="val 66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270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0" name="Shape 6"/>
          <p:cNvSpPr/>
          <p:nvPr/>
        </p:nvSpPr>
        <p:spPr>
          <a:xfrm>
            <a:off x="635913" y="3248858"/>
            <a:ext cx="418862" cy="418862"/>
          </a:xfrm>
          <a:prstGeom prst="roundRect">
            <a:avLst>
              <a:gd name="adj" fmla="val 21828396"/>
            </a:avLst>
          </a:prstGeom>
          <a:solidFill>
            <a:srgbClr val="151617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1046" y="3363992"/>
            <a:ext cx="188476" cy="18847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35913" y="3807262"/>
            <a:ext cx="2412206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Interactive Visualizations</a:t>
            </a:r>
            <a:endParaRPr lang="en-US" sz="1350" dirty="0"/>
          </a:p>
        </p:txBody>
      </p:sp>
      <p:sp>
        <p:nvSpPr>
          <p:cNvPr id="13" name="Text 8"/>
          <p:cNvSpPr/>
          <p:nvPr/>
        </p:nvSpPr>
        <p:spPr>
          <a:xfrm>
            <a:off x="635913" y="4109085"/>
            <a:ext cx="7872174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Dynamic bar charts and rating circles powered by Recharts, with smooth animations and responsive hover states</a:t>
            </a:r>
            <a:endParaRPr lang="en-US" sz="1050" dirty="0"/>
          </a:p>
        </p:txBody>
      </p:sp>
      <p:sp>
        <p:nvSpPr>
          <p:cNvPr id="14" name="Shape 9"/>
          <p:cNvSpPr/>
          <p:nvPr/>
        </p:nvSpPr>
        <p:spPr>
          <a:xfrm>
            <a:off x="488752" y="4619149"/>
            <a:ext cx="8166497" cy="1377910"/>
          </a:xfrm>
          <a:prstGeom prst="roundRect">
            <a:avLst>
              <a:gd name="adj" fmla="val 66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270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5" name="Shape 10"/>
          <p:cNvSpPr/>
          <p:nvPr/>
        </p:nvSpPr>
        <p:spPr>
          <a:xfrm>
            <a:off x="635913" y="4766310"/>
            <a:ext cx="418862" cy="418862"/>
          </a:xfrm>
          <a:prstGeom prst="roundRect">
            <a:avLst>
              <a:gd name="adj" fmla="val 21828396"/>
            </a:avLst>
          </a:prstGeom>
          <a:solidFill>
            <a:srgbClr val="151617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1046" y="4881443"/>
            <a:ext cx="188476" cy="188476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35913" y="5324713"/>
            <a:ext cx="1745575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Sport Toggle</a:t>
            </a:r>
            <a:endParaRPr lang="en-US" sz="1350" dirty="0"/>
          </a:p>
        </p:txBody>
      </p:sp>
      <p:sp>
        <p:nvSpPr>
          <p:cNvPr id="18" name="Text 12"/>
          <p:cNvSpPr/>
          <p:nvPr/>
        </p:nvSpPr>
        <p:spPr>
          <a:xfrm>
            <a:off x="635913" y="5626537"/>
            <a:ext cx="7872174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Seamless switching between cricket and football datasets with consistent UI patterns and instant data refresh</a:t>
            </a:r>
            <a:endParaRPr lang="en-US" sz="1050" dirty="0"/>
          </a:p>
        </p:txBody>
      </p:sp>
      <p:sp>
        <p:nvSpPr>
          <p:cNvPr id="19" name="Shape 13"/>
          <p:cNvSpPr/>
          <p:nvPr/>
        </p:nvSpPr>
        <p:spPr>
          <a:xfrm>
            <a:off x="488752" y="6136600"/>
            <a:ext cx="8166497" cy="1377910"/>
          </a:xfrm>
          <a:prstGeom prst="roundRect">
            <a:avLst>
              <a:gd name="adj" fmla="val 66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270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20" name="Shape 14"/>
          <p:cNvSpPr/>
          <p:nvPr/>
        </p:nvSpPr>
        <p:spPr>
          <a:xfrm>
            <a:off x="635913" y="6283762"/>
            <a:ext cx="418862" cy="418862"/>
          </a:xfrm>
          <a:prstGeom prst="roundRect">
            <a:avLst>
              <a:gd name="adj" fmla="val 21828396"/>
            </a:avLst>
          </a:prstGeom>
          <a:solidFill>
            <a:srgbClr val="151617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1046" y="6398895"/>
            <a:ext cx="188476" cy="188476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35913" y="6842165"/>
            <a:ext cx="1745575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Modern UI/UX</a:t>
            </a:r>
            <a:endParaRPr lang="en-US" sz="1350" dirty="0"/>
          </a:p>
        </p:txBody>
      </p:sp>
      <p:sp>
        <p:nvSpPr>
          <p:cNvPr id="23" name="Text 16"/>
          <p:cNvSpPr/>
          <p:nvPr/>
        </p:nvSpPr>
        <p:spPr>
          <a:xfrm>
            <a:off x="635913" y="7143988"/>
            <a:ext cx="7872174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Glass-morphism design with gradient overlays, subtle shadows, and fluid transitions for professional polish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3545" y="586026"/>
            <a:ext cx="6133386" cy="663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Backend Intelligence</a:t>
            </a:r>
            <a:endParaRPr lang="en-US" sz="4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45" y="1674733"/>
            <a:ext cx="6571655" cy="8497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55953" y="2736890"/>
            <a:ext cx="2655808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RESTful API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955953" y="3196233"/>
            <a:ext cx="6146840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Four core endpoints delivering athlete lists and detailed profiles for both sports</a:t>
            </a:r>
            <a:endParaRPr lang="en-US" sz="16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674733"/>
            <a:ext cx="6571655" cy="84974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27608" y="2736890"/>
            <a:ext cx="2655808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Rating Engine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7527608" y="3196233"/>
            <a:ext cx="6146840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statsGenerator.js processes performance data using position-specific algorithms</a:t>
            </a:r>
            <a:endParaRPr lang="en-US" sz="16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696" y="4088249"/>
            <a:ext cx="6571655" cy="84974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55953" y="5150406"/>
            <a:ext cx="2655808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Injury Analysis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955953" y="5609749"/>
            <a:ext cx="6146840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Impact calculator weighing severity and recovery time to adjust overall ratings</a:t>
            </a:r>
            <a:endParaRPr lang="en-US" sz="16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8653" y="4110551"/>
            <a:ext cx="6571655" cy="84974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27608" y="5150406"/>
            <a:ext cx="2655808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Fitness Tracking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7527608" y="5609749"/>
            <a:ext cx="6146840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Independent fitness scores from 60-100% influence player availability</a:t>
            </a:r>
            <a:endParaRPr lang="en-US" sz="1650" dirty="0"/>
          </a:p>
        </p:txBody>
      </p:sp>
      <p:sp>
        <p:nvSpPr>
          <p:cNvPr id="15" name="Shape 9"/>
          <p:cNvSpPr/>
          <p:nvPr/>
        </p:nvSpPr>
        <p:spPr>
          <a:xfrm>
            <a:off x="743545" y="6740723"/>
            <a:ext cx="13143309" cy="902732"/>
          </a:xfrm>
          <a:prstGeom prst="roundRect">
            <a:avLst>
              <a:gd name="adj" fmla="val 1013"/>
            </a:avLst>
          </a:prstGeom>
          <a:solidFill>
            <a:srgbClr val="D7D9DA"/>
          </a:solidFill>
          <a:ln/>
        </p:spPr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953" y="7056596"/>
            <a:ext cx="265509" cy="212408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433870" y="7006233"/>
            <a:ext cx="12240577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API Endpoints:</a:t>
            </a:r>
            <a:r>
              <a:rPr lang="en-US" sz="1650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GET /api/athletes | GET /api/athletes/:id | GET /api/footballers | GET /api/footballers/:id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8299" y="532924"/>
            <a:ext cx="4845606" cy="605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78299" y="1622941"/>
            <a:ext cx="7775019" cy="121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500"/>
              </a:lnSpc>
              <a:buNone/>
            </a:pPr>
            <a:r>
              <a:rPr lang="en-US" sz="7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Overall Rating </a:t>
            </a:r>
            <a:endParaRPr lang="en-US" sz="7600" dirty="0"/>
          </a:p>
        </p:txBody>
      </p:sp>
      <p:sp>
        <p:nvSpPr>
          <p:cNvPr id="4" name="Shape 2"/>
          <p:cNvSpPr/>
          <p:nvPr/>
        </p:nvSpPr>
        <p:spPr>
          <a:xfrm>
            <a:off x="678299" y="3149202"/>
            <a:ext cx="7775019" cy="31790"/>
          </a:xfrm>
          <a:prstGeom prst="rect">
            <a:avLst/>
          </a:prstGeom>
          <a:solidFill>
            <a:srgbClr val="151617">
              <a:alpha val="50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678299" y="3398877"/>
            <a:ext cx="3740229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Component Breakdown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678299" y="3955971"/>
            <a:ext cx="7775019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Performance Score (0-100):</a:t>
            </a: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Position-specific metrics weighted by importance - batting average, strike rate, goals, assists, defensive actions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78299" y="4643795"/>
            <a:ext cx="7775019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Injury Impact (0-40):</a:t>
            </a: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Calculated as severity level × recovery time, with recent injuries weighted more heavily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678299" y="5331619"/>
            <a:ext cx="7775019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Fitness Level (60-100%):</a:t>
            </a: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Independent metric tracking current physical condition and training readiness</a:t>
            </a:r>
            <a:endParaRPr lang="en-US" sz="15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3855" y="1647230"/>
            <a:ext cx="5025747" cy="5025747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678299" y="7108984"/>
            <a:ext cx="13273802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algorithm ensures fair comparisons across positions while accounting for health factors that impact game-day performance. All calculations run server-side with sub-100ms response times.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8065" y="803910"/>
            <a:ext cx="6208038" cy="632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Database Architecture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8065" y="1941790"/>
            <a:ext cx="3294817" cy="386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🏏</a:t>
            </a:r>
            <a:r>
              <a:rPr lang="en-US" sz="2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Cricket Database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708065" y="2531031"/>
            <a:ext cx="3617119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cricket_performance</a:t>
            </a: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schema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08065" y="3036689"/>
            <a:ext cx="3617119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athletes</a:t>
            </a: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table: 300 player records with demographic and position data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08065" y="4078248"/>
            <a:ext cx="3617119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stats</a:t>
            </a: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table: 900+ performance entries tracking batting, bowling, and fielding metrics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08065" y="5119807"/>
            <a:ext cx="3617119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injuries</a:t>
            </a: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table: Historical injury records with severity ratings and recovery timelines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08065" y="6272689"/>
            <a:ext cx="3617119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Optimized with indexes on player_id and date columns for fast JOIN operations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4826437" y="1941790"/>
            <a:ext cx="3447693" cy="386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⚽</a:t>
            </a:r>
            <a:r>
              <a:rPr lang="en-US" sz="2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Football Database</a:t>
            </a:r>
            <a:endParaRPr lang="en-US" sz="2350" dirty="0"/>
          </a:p>
        </p:txBody>
      </p:sp>
      <p:sp>
        <p:nvSpPr>
          <p:cNvPr id="11" name="Text 8"/>
          <p:cNvSpPr/>
          <p:nvPr/>
        </p:nvSpPr>
        <p:spPr>
          <a:xfrm>
            <a:off x="4826437" y="2531031"/>
            <a:ext cx="3617119" cy="3236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football_performance</a:t>
            </a: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schema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4826437" y="3036689"/>
            <a:ext cx="3617119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footballers</a:t>
            </a: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table: 260 player profiles including position specializations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4826437" y="4078248"/>
            <a:ext cx="3617119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footballer_stats</a:t>
            </a: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table: 500+ match statistics covering goals, assists, defensive actions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4826437" y="5119807"/>
            <a:ext cx="3617119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footballer_injuries</a:t>
            </a: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table: Comprehensive injury history with impact assessments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4826437" y="6272689"/>
            <a:ext cx="3617119" cy="970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Identical structure enables code reuse and consistent query patterns across sports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0793" y="496014"/>
            <a:ext cx="6966228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Flow &amp; Communication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7303770" y="1419701"/>
            <a:ext cx="22860" cy="6313765"/>
          </a:xfrm>
          <a:prstGeom prst="roundRect">
            <a:avLst>
              <a:gd name="adj" fmla="val 4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6594634" y="1611035"/>
            <a:ext cx="54066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5" name="Shape 3"/>
          <p:cNvSpPr/>
          <p:nvPr/>
        </p:nvSpPr>
        <p:spPr>
          <a:xfrm>
            <a:off x="7112437" y="1419701"/>
            <a:ext cx="405527" cy="405527"/>
          </a:xfrm>
          <a:prstGeom prst="roundRect">
            <a:avLst>
              <a:gd name="adj" fmla="val 22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7180064" y="1453515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4160877" y="1481614"/>
            <a:ext cx="2253139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User Interaction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30793" y="1871305"/>
            <a:ext cx="5783223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Browser sends HTTP GET request to API endpoint with query parameters for filtering and search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7495103" y="2692360"/>
            <a:ext cx="54066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0" name="Shape 8"/>
          <p:cNvSpPr/>
          <p:nvPr/>
        </p:nvSpPr>
        <p:spPr>
          <a:xfrm>
            <a:off x="7112437" y="2501027"/>
            <a:ext cx="405527" cy="405527"/>
          </a:xfrm>
          <a:prstGeom prst="roundRect">
            <a:avLst>
              <a:gd name="adj" fmla="val 22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7180064" y="2534841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8216384" y="2562939"/>
            <a:ext cx="2253139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API Processing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8216384" y="2952631"/>
            <a:ext cx="5783223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Express.js receives request, validates parameters, routes to appropriate controller function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6594634" y="3624501"/>
            <a:ext cx="54066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5" name="Shape 13"/>
          <p:cNvSpPr/>
          <p:nvPr/>
        </p:nvSpPr>
        <p:spPr>
          <a:xfrm>
            <a:off x="7112437" y="3433167"/>
            <a:ext cx="405527" cy="405527"/>
          </a:xfrm>
          <a:prstGeom prst="roundRect">
            <a:avLst>
              <a:gd name="adj" fmla="val 22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7180064" y="3466981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4160877" y="3495080"/>
            <a:ext cx="2253139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Database Query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630793" y="3884771"/>
            <a:ext cx="5783223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SQL SELECT with JOINs across athletes, stats, and injuries tables retrieves raw data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7495103" y="4556641"/>
            <a:ext cx="54066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20" name="Shape 18"/>
          <p:cNvSpPr/>
          <p:nvPr/>
        </p:nvSpPr>
        <p:spPr>
          <a:xfrm>
            <a:off x="7112437" y="4365308"/>
            <a:ext cx="405527" cy="405527"/>
          </a:xfrm>
          <a:prstGeom prst="roundRect">
            <a:avLst>
              <a:gd name="adj" fmla="val 22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7180064" y="4399121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4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8216384" y="4427220"/>
            <a:ext cx="2260402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Rating Calculation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8216384" y="4816912"/>
            <a:ext cx="5783223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statsGenerator.js processes records, applies position-specific formulas, computes injury impact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6594634" y="5488781"/>
            <a:ext cx="54066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25" name="Shape 23"/>
          <p:cNvSpPr/>
          <p:nvPr/>
        </p:nvSpPr>
        <p:spPr>
          <a:xfrm>
            <a:off x="7112437" y="5297448"/>
            <a:ext cx="405527" cy="405527"/>
          </a:xfrm>
          <a:prstGeom prst="roundRect">
            <a:avLst>
              <a:gd name="adj" fmla="val 22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26" name="Text 24"/>
          <p:cNvSpPr/>
          <p:nvPr/>
        </p:nvSpPr>
        <p:spPr>
          <a:xfrm>
            <a:off x="7180064" y="5331262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5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4160877" y="5359360"/>
            <a:ext cx="2253139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JSON Response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630793" y="5749052"/>
            <a:ext cx="5783223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Formatted payload with calculated ratings, formatted stats, and enriched player data returns to frontend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7495103" y="6420922"/>
            <a:ext cx="54066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30" name="Shape 28"/>
          <p:cNvSpPr/>
          <p:nvPr/>
        </p:nvSpPr>
        <p:spPr>
          <a:xfrm>
            <a:off x="7112437" y="6229588"/>
            <a:ext cx="405527" cy="405527"/>
          </a:xfrm>
          <a:prstGeom prst="roundRect">
            <a:avLst>
              <a:gd name="adj" fmla="val 225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31" name="Text 29"/>
          <p:cNvSpPr/>
          <p:nvPr/>
        </p:nvSpPr>
        <p:spPr>
          <a:xfrm>
            <a:off x="7180064" y="6263402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6</a:t>
            </a:r>
            <a:endParaRPr lang="en-US" sz="2100" dirty="0"/>
          </a:p>
        </p:txBody>
      </p:sp>
      <p:sp>
        <p:nvSpPr>
          <p:cNvPr id="32" name="Text 30"/>
          <p:cNvSpPr/>
          <p:nvPr/>
        </p:nvSpPr>
        <p:spPr>
          <a:xfrm>
            <a:off x="8216384" y="6291501"/>
            <a:ext cx="2253139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UI Rendering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8216384" y="6681192"/>
            <a:ext cx="5783223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React components update state, Recharts renders visualizations, animations enhance transitions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442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331" y="3231356"/>
            <a:ext cx="5288637" cy="661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Ready for Demo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0331" y="4209693"/>
            <a:ext cx="6469142" cy="1610678"/>
          </a:xfrm>
          <a:prstGeom prst="roundRect">
            <a:avLst>
              <a:gd name="adj" fmla="val 6813"/>
            </a:avLst>
          </a:prstGeom>
          <a:solidFill>
            <a:srgbClr val="F8ECE4"/>
          </a:solidFill>
          <a:ln w="2286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717471" y="4209693"/>
            <a:ext cx="91440" cy="1610678"/>
          </a:xfrm>
          <a:prstGeom prst="roundRect">
            <a:avLst>
              <a:gd name="adj" fmla="val 10000"/>
            </a:avLst>
          </a:prstGeom>
          <a:solidFill>
            <a:srgbClr val="151617"/>
          </a:solidFill>
          <a:ln/>
        </p:spPr>
      </p:sp>
      <p:sp>
        <p:nvSpPr>
          <p:cNvPr id="6" name="Text 3"/>
          <p:cNvSpPr/>
          <p:nvPr/>
        </p:nvSpPr>
        <p:spPr>
          <a:xfrm>
            <a:off x="1043226" y="4444008"/>
            <a:ext cx="264425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🎯</a:t>
            </a: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Live Filtering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043226" y="4909066"/>
            <a:ext cx="5931932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Watch real-time search narrow down 560 athletes to relevant matches instantly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20928" y="4209693"/>
            <a:ext cx="6469142" cy="1610678"/>
          </a:xfrm>
          <a:prstGeom prst="roundRect">
            <a:avLst>
              <a:gd name="adj" fmla="val 6813"/>
            </a:avLst>
          </a:prstGeom>
          <a:solidFill>
            <a:srgbClr val="F8ECE4"/>
          </a:solidFill>
          <a:ln w="2286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7398067" y="4209693"/>
            <a:ext cx="91440" cy="1610678"/>
          </a:xfrm>
          <a:prstGeom prst="roundRect">
            <a:avLst>
              <a:gd name="adj" fmla="val 10000"/>
            </a:avLst>
          </a:prstGeom>
          <a:solidFill>
            <a:srgbClr val="151617"/>
          </a:solidFill>
          <a:ln/>
        </p:spPr>
      </p:sp>
      <p:sp>
        <p:nvSpPr>
          <p:cNvPr id="10" name="Text 7"/>
          <p:cNvSpPr/>
          <p:nvPr/>
        </p:nvSpPr>
        <p:spPr>
          <a:xfrm>
            <a:off x="7723823" y="4444008"/>
            <a:ext cx="3210044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💯</a:t>
            </a: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Rating Calculations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7723823" y="4909066"/>
            <a:ext cx="5931932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Explore how injury history and performance metrics combine to produce final scores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40331" y="6031825"/>
            <a:ext cx="6469142" cy="1610678"/>
          </a:xfrm>
          <a:prstGeom prst="roundRect">
            <a:avLst>
              <a:gd name="adj" fmla="val 6813"/>
            </a:avLst>
          </a:prstGeom>
          <a:solidFill>
            <a:srgbClr val="F8ECE4"/>
          </a:solidFill>
          <a:ln w="2286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3" name="Shape 10"/>
          <p:cNvSpPr/>
          <p:nvPr/>
        </p:nvSpPr>
        <p:spPr>
          <a:xfrm>
            <a:off x="717471" y="6031825"/>
            <a:ext cx="91440" cy="1610678"/>
          </a:xfrm>
          <a:prstGeom prst="roundRect">
            <a:avLst>
              <a:gd name="adj" fmla="val 10000"/>
            </a:avLst>
          </a:prstGeom>
          <a:solidFill>
            <a:srgbClr val="151617"/>
          </a:solidFill>
          <a:ln/>
        </p:spPr>
      </p:sp>
      <p:sp>
        <p:nvSpPr>
          <p:cNvPr id="14" name="Text 11"/>
          <p:cNvSpPr/>
          <p:nvPr/>
        </p:nvSpPr>
        <p:spPr>
          <a:xfrm>
            <a:off x="1043226" y="6266140"/>
            <a:ext cx="2699147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📊</a:t>
            </a: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Dynamic Charts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43226" y="6731198"/>
            <a:ext cx="5931932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See performance visualizations update smoothly as you toggle between cricket and football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432</TotalTime>
  <Words>734</Words>
  <Application>Microsoft Office PowerPoint</Application>
  <PresentationFormat>Custom</PresentationFormat>
  <Paragraphs>99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Inconsolata</vt:lpstr>
      <vt:lpstr>Calibri Light</vt:lpstr>
      <vt:lpstr>Montserrat Black</vt:lpstr>
      <vt:lpstr>Montserrat Light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giri prasad</cp:lastModifiedBy>
  <cp:revision>4</cp:revision>
  <dcterms:created xsi:type="dcterms:W3CDTF">2025-11-06T07:33:20Z</dcterms:created>
  <dcterms:modified xsi:type="dcterms:W3CDTF">2025-11-06T15:41:26Z</dcterms:modified>
</cp:coreProperties>
</file>